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59" r:id="rId4"/>
    <p:sldId id="269" r:id="rId5"/>
    <p:sldId id="270" r:id="rId6"/>
    <p:sldId id="260" r:id="rId7"/>
    <p:sldId id="261" r:id="rId8"/>
    <p:sldId id="268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267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33DCE0-038F-4F90-B26B-65979A086F88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FC59D-46A7-42B6-9FE6-0AF3427AC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301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0E530-66ED-ED4D-7D16-CFCF41446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25510C-8E2F-E779-1713-EE10DCFC3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774A5-D104-A53D-31A0-5AFA84B3C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833E3-31A0-45BB-B57D-6DCAC16F982C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6DD4C-D907-EBFF-0C3F-EDACD2D1C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7E966-47E2-29ED-182D-1938F4A75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660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939BF-6BDA-42B1-2FF3-542F42F99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F84B00-961F-5E27-9FDF-4E26DFBEB4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E2CEA-2796-5CBD-3C8D-C5A3570EA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922B6-C661-4603-9311-0C8E16061164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C1243-234B-5559-695E-9105A7588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9FA3A-176A-E6A7-D45C-F9A8D8565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25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76A97F-1851-084C-7C65-D74B9EFE2D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632FD-66EF-EAE9-C9E4-054297D66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2AC1B-E971-C987-887D-F248C9C5C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FDB71-9009-4FD9-8BDD-239577557E47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A504D-3901-9CFF-E658-029FFB8A1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F8E0E-E83B-02CA-0D07-6903A496A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39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7ABE7-E8E1-4A45-4EA8-C8A3D6CAF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5DC18-4EBA-9D83-4986-2C11C966D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0C771-3BC2-AD74-0E84-01A8AEC16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483A2-F131-4E1F-AA57-9844330AB7DC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9364D-B350-311F-630B-CFB4B19D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D3F87-DE90-3ADB-DFA9-F2B933D6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3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EA61B-2503-D83E-C8CE-8EF892740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1F994-293E-F5B8-8A60-88F52320B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AEF8D-5F5B-B0F4-98D4-B18F9D639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25381-73A3-49DA-86DD-427599FAA573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476B9-EF8B-5290-470C-43EC0848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A37F9-90FD-507A-8C51-5798A9B56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15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6648C-3668-1689-0B32-9278C3C8D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294AC-81C1-664D-E024-0E09C5106F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A821A-9806-5075-E003-04B0081D6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B85D6-5EA8-6A05-2DCF-F7F148653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22C63-F1B9-4F1B-9F07-45D67F43B41B}" type="datetime1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26A60A-E4F0-56A3-8007-234412E95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728BA8-2109-CE93-6601-26C53C33F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05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BCB26-93FD-4090-E690-D41DD2795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0A8BB-7C75-DFDE-2B26-06E302C45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286886-5D02-130B-CC2D-5E07AB162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221524-AE6E-5DB7-6D3A-4D7919AC8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751AD9-C5EC-5726-B37A-428C448454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84647-7E0C-88D0-75B1-38C7DF610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06715-B38F-4DFE-A504-66E052C9978F}" type="datetime1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3401B-1989-D7FC-21CF-DE43DF194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B8A9F3-3E4A-0CE8-A581-4C6BE413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65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0FB5C-40CA-3C37-64BD-0F89E0DF5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42280F-7BBC-FB27-409B-45EE2A0D6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DB25D-219B-4353-94EE-465A91B5BAF1}" type="datetime1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74B1AC-82CB-5CA4-D741-0BE78FDE5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7B3B6A-9365-073F-16E0-EF7B0632C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2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CA065-862C-1422-8FDA-5C74FDEF0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0828C-6A4C-4AC1-B33E-69C28822564E}" type="datetime1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04AD67-667B-9707-6B37-17F785128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58BD32-0C0E-22B8-0F90-49F99DB8C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491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F33B-B675-339C-4582-C4A4BAD3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CAE05-C368-9976-938C-3B1E3705B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0524B-D300-1DDB-2755-758CB17654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F8A1A-5CE2-8C18-4079-5A60D8809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4013E-3EE8-4996-A34F-F1710DCE7ED3}" type="datetime1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2BA23D-C7A2-9CC5-717F-ACFE000E9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ADC06-A816-C4F3-405C-D7E0227E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41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F53F6-AC98-1E7B-BDA2-6A1B4FFD4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80513A-A603-C3B1-456A-DE9CCE1A5C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413FC-7B5E-E080-2C28-DA0D524D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7A00B-0FD4-E661-279D-36A052B71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7823B-0F06-449B-B10B-FCBD295517F2}" type="datetime1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67D04B-B6B2-8C04-071D-55FC1ABF6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0EB61-373F-DA37-6506-4B894AAAC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88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DD5489-42A6-8B26-099A-EC4FB8CCE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16E55-5E62-D53C-C352-3ADFB67DF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6C58A-33FA-F7D6-C164-4BD8A4BD7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22E35-DD01-4EB8-A257-6B54A3B1C5B7}" type="datetime1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A5EE7-62C9-65F8-1A00-1F4C08C19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1B0CF-53F4-4596-05D1-3D98454664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056DBA-3230-4EBD-A07C-897C6F2BA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00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nh.tung.nguyen@it.uu.se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299" y="1040732"/>
            <a:ext cx="11019393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laboratories enhancing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safety and security in control systems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2871"/>
            <a:ext cx="10515600" cy="322409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Academic Teacher Training Course I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Pedagogical Project 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Anh Tung Nguyen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PhD student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Technology, Uppsala University</a:t>
            </a:r>
          </a:p>
          <a:p>
            <a:pPr marL="0" indent="0" algn="ctr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anh.tung.nguyen@it.uu.se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73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Methodological approach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 and Learning Activities (Cont.)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preparation (1 hour)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analysis to decision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lab (4 hours) – Students as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defenders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reasons of their choices to instructors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detection method and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advances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drones at least one faulty cases in the first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987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Assessment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two labs are compulsory to pass the course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examination and Hand-in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two preparations: Students are required to submit their answers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Studium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two days before the corresponding labs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two process labs: oral examination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lab: Explain meaning of faults/attacks, explain how to implement faults/attacks, analyze and evaluate consequences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 lab: Suitable reasons of their choices, explain how to implement detection, analyze and evaluate detection schemes, secure drones at least one faulty case.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547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Analytical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6823"/>
            <a:ext cx="10515600" cy="415014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Hackers: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Motivate parameters related to practical situation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long do drones crash from the presence of faults/attacks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Defenders: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Motivate parameters related to hardware constraints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long does the method detect faults/attacks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 tune parameters to secure drones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98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the gap between theories and practices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do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apply, analyze, and evaluate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Raise awareness of safety in control systems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Beneficial to both academia-oriented and industry-oriented students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0170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606" y="1793854"/>
            <a:ext cx="10515600" cy="3762435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attention!!!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QnA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532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and motivation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Methodological approach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Analytical discussion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1840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of courses on control systems (what?)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Unwanted accidents, unfortunate events, hackers’ intention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Safety and Security are essential</a:t>
            </a:r>
          </a:p>
          <a:p>
            <a:pPr marL="0" indent="0">
              <a:buNone/>
            </a:pPr>
            <a:r>
              <a:rPr lang="en-US" dirty="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</a:rPr>
              <a:t>	</a:t>
            </a:r>
            <a:r>
              <a:rPr lang="en-US" dirty="0">
                <a:latin typeface="Times New Roman" panose="02020603050405020304" pitchFamily="18" charset="0"/>
                <a:ea typeface="Roboto" panose="020B0604020202020204" pitchFamily="2" charset="0"/>
                <a:cs typeface="Times New Roman" panose="02020603050405020304" pitchFamily="18" charset="0"/>
              </a:rPr>
              <a:t>IT-Dept. organizes “Safety and Security in Control Systems”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Analyze/Evaluate/Mitigate/Prevent such faults/attacks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Mathematical description (theories) and numerical evaluation (software simulation)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Difficulties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What are faults/attacks in real-world systems? How serious are their consequences?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A5C2747-08FF-4681-7462-2E02FF6DE38C}"/>
              </a:ext>
            </a:extLst>
          </p:cNvPr>
          <p:cNvSpPr/>
          <p:nvPr/>
        </p:nvSpPr>
        <p:spPr>
          <a:xfrm>
            <a:off x="1047750" y="3429000"/>
            <a:ext cx="638175" cy="3429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4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and motivation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8008"/>
            <a:ext cx="10515600" cy="63801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25 responses in a process lab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300F5B-B157-FFD3-7FD1-EF2E7F14F6AF}"/>
              </a:ext>
            </a:extLst>
          </p:cNvPr>
          <p:cNvSpPr txBox="1"/>
          <p:nvPr/>
        </p:nvSpPr>
        <p:spPr>
          <a:xfrm>
            <a:off x="838200" y="1951108"/>
            <a:ext cx="4764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Did your interest in the subject matter increase as the instructor taught?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A772CD-5EE4-47FD-6CC0-FAB50E7EB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782" y="2577777"/>
            <a:ext cx="3495701" cy="19907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4F340B-8F46-F80F-BAD0-FAB64A1DBD86}"/>
              </a:ext>
            </a:extLst>
          </p:cNvPr>
          <p:cNvSpPr txBox="1"/>
          <p:nvPr/>
        </p:nvSpPr>
        <p:spPr>
          <a:xfrm>
            <a:off x="6893916" y="2062711"/>
            <a:ext cx="356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Did you enjoy this lab?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8531FA0-3FC8-8FD8-E237-C00AEB18C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5895" y="2608734"/>
            <a:ext cx="3443313" cy="19288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81AA78-E6B8-C1BB-7A1F-C46A3CB98BAE}"/>
              </a:ext>
            </a:extLst>
          </p:cNvPr>
          <p:cNvSpPr txBox="1"/>
          <p:nvPr/>
        </p:nvSpPr>
        <p:spPr>
          <a:xfrm>
            <a:off x="838200" y="4647715"/>
            <a:ext cx="5084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Did this lab teach you things you need to know?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F48756D-0C23-880F-34A2-6FC65B1DB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782" y="4981561"/>
            <a:ext cx="3352825" cy="18764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96D8C2C-7293-878A-9220-E68D71CACD54}"/>
              </a:ext>
            </a:extLst>
          </p:cNvPr>
          <p:cNvSpPr txBox="1"/>
          <p:nvPr/>
        </p:nvSpPr>
        <p:spPr>
          <a:xfrm>
            <a:off x="6264312" y="4647715"/>
            <a:ext cx="5655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Self-assessment your contribution to the group work.</a:t>
            </a:r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0071FAA-6D5C-9524-62DE-B128DB780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781" y="4981561"/>
            <a:ext cx="3333774" cy="18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686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9" grpId="0"/>
      <p:bldP spid="13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Background and motivation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9461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Students’ feedback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LQG lab was also one of the most fun labs I have participated in during these years in university!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labs were also very good in providing applied theory as well as some practical work which is always appreciated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lab was very fun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lab was great because it made things practical and understandable so that one will remember it.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455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Inspired by other courses at UU with practical exercises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Fill the gap between theories and practices through process labs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Implementation, analysis, and evaluation of faults/attacks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Intended learning outcomes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 of real systems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schemes to real systems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and analyze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faults/attacks in real systems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fault/attack detection algorithms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23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Methodological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24" y="1825624"/>
            <a:ext cx="10515600" cy="503237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processes labs (4 hours for each) + 2 hours preparation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educational experimental system (originally developed in Sweden)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Verify novel methods quickly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 up to large-size drones easily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0769B2-863D-AF95-4581-0FAD4D69A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100" y="2991352"/>
            <a:ext cx="3621167" cy="290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93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Methodological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24" y="1825625"/>
            <a:ext cx="10515600" cy="489585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can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Crazyflies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Untitled">
            <a:hlinkClick r:id="" action="ppaction://media"/>
            <a:extLst>
              <a:ext uri="{FF2B5EF4-FFF2-40B4-BE49-F238E27FC236}">
                <a16:creationId xmlns:a16="http://schemas.microsoft.com/office/drawing/2014/main" id="{B68024CA-67B1-75D7-8340-B5CEC1EEF9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9363" y="2332633"/>
            <a:ext cx="7153274" cy="402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86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7600-6FBC-49D5-5CDE-B3C96FCC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Methodological approach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7385A-F07D-AAB9-F937-30DB6DDAE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91850" cy="466725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Teaching and Learning Activities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Preparation (1 hour)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drones setup, how it works, which parts they can use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lab (4 hours) – Students as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suitable control techniques to drones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faults/attacks (sensor faults, actuator faults, denial-of-services attacks, false data injection attacks)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consequences of such faults/attacks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2E5F7B-FCA3-6902-5B5D-DD4F314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75718" cy="365125"/>
          </a:xfrm>
        </p:spPr>
        <p:txBody>
          <a:bodyPr/>
          <a:lstStyle/>
          <a:p>
            <a:fld id="{1B056DBA-3230-4EBD-A07C-897C6F2BA48B}" type="slidenum">
              <a:rPr lang="en-US" sz="30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US" sz="3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570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709</Words>
  <Application>Microsoft Office PowerPoint</Application>
  <PresentationFormat>Widescreen</PresentationFormat>
  <Paragraphs>115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Roboto</vt:lpstr>
      <vt:lpstr>Times New Roman</vt:lpstr>
      <vt:lpstr>Wingdings</vt:lpstr>
      <vt:lpstr>Office Theme</vt:lpstr>
      <vt:lpstr>Experimental laboratories enhancing  the safety and security in control systems course</vt:lpstr>
      <vt:lpstr>Outline</vt:lpstr>
      <vt:lpstr>1. Background and motivation</vt:lpstr>
      <vt:lpstr>1. Background and motivation (Cont.)</vt:lpstr>
      <vt:lpstr>1. Background and motivation (Cont.)</vt:lpstr>
      <vt:lpstr>2. Goal</vt:lpstr>
      <vt:lpstr>3. Methodological approach</vt:lpstr>
      <vt:lpstr>3. Methodological approach</vt:lpstr>
      <vt:lpstr>3. Methodological approach (Cont.)</vt:lpstr>
      <vt:lpstr>3. Methodological approach (Cont.)</vt:lpstr>
      <vt:lpstr>4. Assessment </vt:lpstr>
      <vt:lpstr>5. Analytical discussion</vt:lpstr>
      <vt:lpstr>6. Conclusion</vt:lpstr>
      <vt:lpstr>Thanks for your attention!!!  QnA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abc</dc:title>
  <dc:creator>Nguyen Anh Tung</dc:creator>
  <cp:lastModifiedBy>Nguyen Anh Tung</cp:lastModifiedBy>
  <cp:revision>31</cp:revision>
  <dcterms:created xsi:type="dcterms:W3CDTF">2023-03-15T08:55:58Z</dcterms:created>
  <dcterms:modified xsi:type="dcterms:W3CDTF">2023-03-21T09:50:45Z</dcterms:modified>
</cp:coreProperties>
</file>

<file path=docProps/thumbnail.jpeg>
</file>